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93" r:id="rId3"/>
    <p:sldId id="428" r:id="rId4"/>
    <p:sldId id="427" r:id="rId5"/>
    <p:sldId id="406" r:id="rId6"/>
    <p:sldId id="430" r:id="rId7"/>
    <p:sldId id="429" r:id="rId8"/>
    <p:sldId id="431" r:id="rId9"/>
    <p:sldId id="432" r:id="rId10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30" autoAdjust="0"/>
    <p:restoredTop sz="94280" autoAdjust="0"/>
  </p:normalViewPr>
  <p:slideViewPr>
    <p:cSldViewPr snapToGrid="0">
      <p:cViewPr varScale="1">
        <p:scale>
          <a:sx n="72" d="100"/>
          <a:sy n="72" d="100"/>
        </p:scale>
        <p:origin x="8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73CE8-2121-45B9-AAED-175B32D45A5A}" type="datetimeFigureOut">
              <a:rPr lang="fr-FR" smtClean="0"/>
              <a:pPr/>
              <a:t>25/08/2019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59BCD-F67C-45FB-A960-A8E4EA71AB7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8758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794C0-B763-47CB-861D-15E57D4C8A29}" type="datetimeFigureOut">
              <a:rPr lang="fr-FR" smtClean="0"/>
              <a:pPr/>
              <a:t>25/08/2019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BA27E-315A-42EC-907A-7AEEA37823F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756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3813-C7A5-4134-93BB-A586804C7BDD}" type="datetime1">
              <a:rPr lang="en-US" smtClean="0"/>
              <a:pPr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7E2E-A94C-4B7E-96F0-7C7E3CA821CE}" type="datetime1">
              <a:rPr lang="en-US" smtClean="0"/>
              <a:pPr/>
              <a:t>8/25/2019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56D4-71DC-4FE0-AEAD-3B5FB31EA60D}" type="datetime1">
              <a:rPr lang="en-US" smtClean="0"/>
              <a:pPr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30777-B988-4283-8CB5-DDB251F4973C}" type="datetime1">
              <a:rPr lang="en-US" smtClean="0"/>
              <a:pPr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5301-F3C3-4B22-A9A9-8E5901859569}" type="datetime1">
              <a:rPr lang="en-US" smtClean="0"/>
              <a:pPr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CDB6-F5AD-4FBE-9028-FB2B32A0395F}" type="datetime1">
              <a:rPr lang="en-US" smtClean="0"/>
              <a:pPr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4BEF-7610-493D-9FDF-9031E477FC8E}" type="datetime1">
              <a:rPr lang="en-US" smtClean="0"/>
              <a:pPr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BCAB-1AC4-4144-8F46-FBEC35274F6A}" type="datetime1">
              <a:rPr lang="en-US" smtClean="0"/>
              <a:pPr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4F6D-0E91-4E4A-9242-18831DB4EECE}" type="datetime1">
              <a:rPr lang="en-US" smtClean="0"/>
              <a:pPr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EE34-1512-4001-8192-6A053DFEF09D}" type="datetime1">
              <a:rPr lang="en-US" smtClean="0"/>
              <a:pPr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80C6-B09D-48FD-A124-E851352203BE}" type="datetime1">
              <a:rPr lang="en-US" smtClean="0"/>
              <a:pPr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E36D-BA96-4EF7-9C85-014ED191D7DA}" type="datetime1">
              <a:rPr lang="en-US" smtClean="0"/>
              <a:pPr/>
              <a:t>8/25/2019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8FFC-CF52-4EB8-B6F8-BB12DCE7DA00}" type="datetime1">
              <a:rPr lang="en-US" smtClean="0"/>
              <a:pPr/>
              <a:t>8/25/2019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E485-8BF0-4EFF-8582-08916DA796F0}" type="datetime1">
              <a:rPr lang="en-US" smtClean="0"/>
              <a:pPr/>
              <a:t>8/25/2019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FD6B-0ECD-4903-B2AC-239B722A4E53}" type="datetime1">
              <a:rPr lang="en-US" smtClean="0"/>
              <a:pPr/>
              <a:t>8/25/2019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94CE-8743-4E36-A3BC-23E5189BDAB9}" type="datetime1">
              <a:rPr lang="en-US" smtClean="0"/>
              <a:pPr/>
              <a:t>8/25/2019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3F94-7C0A-4237-81A9-8C5364D5F3AD}" type="datetime1">
              <a:rPr lang="en-US" smtClean="0"/>
              <a:pPr/>
              <a:t>8/25/2019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026CFC1-2817-4DC0-9B0E-AD7D97DFE9A5}" type="datetime1">
              <a:rPr lang="en-US" smtClean="0"/>
              <a:pPr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33600" y="1380068"/>
            <a:ext cx="9369423" cy="2616199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FF0000"/>
                </a:solidFill>
                <a:latin typeface="Comic Sans MS" panose="030F0702030302020204" pitchFamily="66" charset="0"/>
              </a:rPr>
              <a:t>Chapitre 1 : </a:t>
            </a:r>
            <a:br>
              <a:rPr lang="fr-FR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fr-FR" dirty="0">
                <a:solidFill>
                  <a:srgbClr val="FF0000"/>
                </a:solidFill>
                <a:latin typeface="Comic Sans MS" panose="030F0702030302020204" pitchFamily="66" charset="0"/>
              </a:rPr>
              <a:t>Les nombres relatifs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3200" dirty="0">
                <a:latin typeface="Comic Sans MS" panose="030F0702030302020204" pitchFamily="66" charset="0"/>
              </a:rPr>
              <a:t>4</a:t>
            </a:r>
            <a:r>
              <a:rPr lang="fr-FR" sz="3200" baseline="30000" dirty="0">
                <a:latin typeface="Comic Sans MS" panose="030F0702030302020204" pitchFamily="66" charset="0"/>
              </a:rPr>
              <a:t>ème</a:t>
            </a:r>
            <a:endParaRPr lang="fr-FR" sz="3200" dirty="0">
              <a:latin typeface="Comic Sans MS" panose="030F0702030302020204" pitchFamily="66" charset="0"/>
            </a:endParaRPr>
          </a:p>
          <a:p>
            <a:r>
              <a:rPr lang="fr-FR" dirty="0">
                <a:latin typeface="Comic Sans MS" panose="030F0702030302020204" pitchFamily="66" charset="0"/>
              </a:rPr>
              <a:t>Mme FELT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362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 – Produit de nombres relatifs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84305" y="3034221"/>
            <a:ext cx="9607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Le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produit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de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deux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nombres relatifs est :</a:t>
            </a:r>
          </a:p>
        </p:txBody>
      </p:sp>
      <p:sp>
        <p:nvSpPr>
          <p:cNvPr id="9" name="Rectangle 8"/>
          <p:cNvSpPr/>
          <p:nvPr/>
        </p:nvSpPr>
        <p:spPr>
          <a:xfrm>
            <a:off x="1484305" y="1697704"/>
            <a:ext cx="100187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1. Déterminer le signe du produit de deux nombres relatifs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1BEC5A-323B-4EEC-90FE-FF2E85825EB3}"/>
              </a:ext>
            </a:extLst>
          </p:cNvPr>
          <p:cNvSpPr/>
          <p:nvPr/>
        </p:nvSpPr>
        <p:spPr>
          <a:xfrm>
            <a:off x="1484305" y="3553920"/>
            <a:ext cx="9607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positif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si les deux nombres ont le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même signe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15F7B-6210-4B89-9115-84305DE0F170}"/>
              </a:ext>
            </a:extLst>
          </p:cNvPr>
          <p:cNvSpPr/>
          <p:nvPr/>
        </p:nvSpPr>
        <p:spPr>
          <a:xfrm>
            <a:off x="1484305" y="4073619"/>
            <a:ext cx="9607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négatif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si les deux nombres sont de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signes contraires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81099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rgbClr val="002060"/>
                </a:solidFill>
              </a:rPr>
              <a:pPr/>
              <a:t>3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26347" y="871163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Exemples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ontent Placeholder 2">
                <a:extLst>
                  <a:ext uri="{FF2B5EF4-FFF2-40B4-BE49-F238E27FC236}">
                    <a16:creationId xmlns:a16="http://schemas.microsoft.com/office/drawing/2014/main" id="{F9A2D378-5AFC-4C9E-B737-ED10E5C3F99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26347" y="1387632"/>
                <a:ext cx="8596668" cy="692568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3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(+4)×(+2)=4</m:t>
                      </m:r>
                      <m:r>
                        <a:rPr lang="fr-FR" sz="3400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3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2= </m:t>
                      </m:r>
                    </m:oMath>
                  </m:oMathPara>
                </a14:m>
                <a:endParaRPr lang="fr-FR" sz="3400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6" name="Content Placeholder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F9A2D378-5AFC-4C9E-B737-ED10E5C3F9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347" y="1387632"/>
                <a:ext cx="8596668" cy="6925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ontent Placeholder 2">
                <a:extLst>
                  <a:ext uri="{FF2B5EF4-FFF2-40B4-BE49-F238E27FC236}">
                    <a16:creationId xmlns:a16="http://schemas.microsoft.com/office/drawing/2014/main" id="{14EE958B-5476-47C4-9818-FF81C78874C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26347" y="2024801"/>
                <a:ext cx="8596668" cy="692568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sz="34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34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+4</m:t>
                          </m:r>
                        </m:e>
                      </m:d>
                      <m:r>
                        <a:rPr lang="fr-FR" sz="3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fr-FR" sz="34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3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34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fr-FR" sz="3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  <m:r>
                        <a:rPr lang="fr-FR" sz="3400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3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(−2)</m:t>
                      </m:r>
                      <m:r>
                        <a:rPr lang="fr-FR" sz="3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fr-FR" sz="3400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8" name="Content Placeholder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14EE958B-5476-47C4-9818-FF81C78874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347" y="2024801"/>
                <a:ext cx="8596668" cy="6925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ontent Placeholder 2">
                <a:extLst>
                  <a:ext uri="{FF2B5EF4-FFF2-40B4-BE49-F238E27FC236}">
                    <a16:creationId xmlns:a16="http://schemas.microsoft.com/office/drawing/2014/main" id="{D4132C77-2331-4534-B0AC-97149F12C85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26347" y="2677643"/>
                <a:ext cx="8596668" cy="692568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sz="34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3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34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fr-FR" sz="3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fr-FR" sz="34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3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34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fr-FR" sz="3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fr-FR" sz="3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(−</m:t>
                      </m:r>
                      <m:r>
                        <a:rPr lang="fr-FR" sz="3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fr-FR" sz="3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fr-FR" sz="3400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3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fr-FR" sz="3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fr-FR" sz="3400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9" name="Content Placeholder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D4132C77-2331-4534-B0AC-97149F12C8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347" y="2677643"/>
                <a:ext cx="8596668" cy="692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ontent Placeholder 2">
                <a:extLst>
                  <a:ext uri="{FF2B5EF4-FFF2-40B4-BE49-F238E27FC236}">
                    <a16:creationId xmlns:a16="http://schemas.microsoft.com/office/drawing/2014/main" id="{CD5EEFB3-8E5C-4D12-9755-30CDDD6CDB7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26347" y="3354538"/>
                <a:ext cx="8596668" cy="692568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sz="34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3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34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fr-FR" sz="3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fr-FR" sz="34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3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34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fr-FR" sz="3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fr-FR" sz="3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(−</m:t>
                      </m:r>
                      <m:r>
                        <a:rPr lang="fr-FR" sz="3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fr-FR" sz="3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fr-FR" sz="3400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3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(−2)</m:t>
                      </m:r>
                      <m:r>
                        <a:rPr lang="fr-FR" sz="3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fr-FR" sz="3400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0" name="Content Placeholder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CD5EEFB3-8E5C-4D12-9755-30CDDD6CDB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347" y="3354538"/>
                <a:ext cx="8596668" cy="6925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Content Placeholder 2">
                <a:extLst>
                  <a:ext uri="{FF2B5EF4-FFF2-40B4-BE49-F238E27FC236}">
                    <a16:creationId xmlns:a16="http://schemas.microsoft.com/office/drawing/2014/main" id="{A316A317-4CB2-44F7-80D4-8AFE4B9AFFA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69889" y="4164777"/>
                <a:ext cx="2261882" cy="692568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3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fr-FR" sz="3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3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fr-FR" sz="3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sz="3400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1" name="Content Placeholder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A316A317-4CB2-44F7-80D4-8AFE4B9AFF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9889" y="4164777"/>
                <a:ext cx="2261882" cy="6925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Content Placeholder 2">
                <a:extLst>
                  <a:ext uri="{FF2B5EF4-FFF2-40B4-BE49-F238E27FC236}">
                    <a16:creationId xmlns:a16="http://schemas.microsoft.com/office/drawing/2014/main" id="{15AC1D32-066E-4014-97A6-24B776B4C75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01349" y="4169548"/>
                <a:ext cx="2671262" cy="692568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3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fr-FR" sz="3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3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(−3)</m:t>
                      </m:r>
                      <m:r>
                        <a:rPr lang="fr-FR" sz="3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sz="3400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2" name="Content Placeholder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15AC1D32-066E-4014-97A6-24B776B4C7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349" y="4169548"/>
                <a:ext cx="2671262" cy="69256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Content Placeholder 2">
                <a:extLst>
                  <a:ext uri="{FF2B5EF4-FFF2-40B4-BE49-F238E27FC236}">
                    <a16:creationId xmlns:a16="http://schemas.microsoft.com/office/drawing/2014/main" id="{F7858A04-1D66-44D1-BF0D-B403DD83409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42190" y="4169548"/>
                <a:ext cx="3162156" cy="692568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3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(−5)</m:t>
                      </m:r>
                      <m:r>
                        <a:rPr lang="fr-FR" sz="3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3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(−2)</m:t>
                      </m:r>
                      <m:r>
                        <a:rPr lang="fr-FR" sz="3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sz="3400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3" name="Content Placeholder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F7858A04-1D66-44D1-BF0D-B403DD8340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2190" y="4169548"/>
                <a:ext cx="3162156" cy="69256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Content Placeholder 2">
                <a:extLst>
                  <a:ext uri="{FF2B5EF4-FFF2-40B4-BE49-F238E27FC236}">
                    <a16:creationId xmlns:a16="http://schemas.microsoft.com/office/drawing/2014/main" id="{36FD0026-385E-4643-AA41-7E5A5FABA7A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18234" y="4859776"/>
                <a:ext cx="2965191" cy="692568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3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(−4)</m:t>
                      </m:r>
                      <m:r>
                        <a:rPr lang="fr-FR" sz="3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3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  <m:r>
                        <a:rPr lang="fr-FR" sz="3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sz="3400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4" name="Content Placeholder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6FD0026-385E-4643-AA41-7E5A5FABA7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8234" y="4859776"/>
                <a:ext cx="2965191" cy="69256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Content Placeholder 2">
                <a:extLst>
                  <a:ext uri="{FF2B5EF4-FFF2-40B4-BE49-F238E27FC236}">
                    <a16:creationId xmlns:a16="http://schemas.microsoft.com/office/drawing/2014/main" id="{E82CF082-9DD0-433B-A758-25D41CB7BAC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37792" y="4869978"/>
                <a:ext cx="3298162" cy="692568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3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(−4)</m:t>
                      </m:r>
                      <m:r>
                        <a:rPr lang="fr-FR" sz="3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3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(−3)</m:t>
                      </m:r>
                      <m:r>
                        <a:rPr lang="fr-FR" sz="3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sz="3400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5" name="Content Placeholder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E82CF082-9DD0-433B-A758-25D41CB7BA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7792" y="4869978"/>
                <a:ext cx="3298162" cy="69256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Content Placeholder 2">
                <a:extLst>
                  <a:ext uri="{FF2B5EF4-FFF2-40B4-BE49-F238E27FC236}">
                    <a16:creationId xmlns:a16="http://schemas.microsoft.com/office/drawing/2014/main" id="{485F8563-AB83-495C-BB6F-F5C45B9E48D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88435" y="4869978"/>
                <a:ext cx="2956243" cy="692568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3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(−9)</m:t>
                      </m:r>
                      <m:r>
                        <a:rPr lang="fr-FR" sz="3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3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>
                        <a:rPr lang="fr-FR" sz="34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sz="3400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6" name="Content Placeholder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485F8563-AB83-495C-BB6F-F5C45B9E48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8435" y="4869978"/>
                <a:ext cx="2956243" cy="69256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24419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5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build="allAtOnce" animBg="1"/>
      <p:bldP spid="49" grpId="0" build="allAtOnce" animBg="1"/>
      <p:bldP spid="50" grpId="0" build="allAtOnce" animBg="1"/>
      <p:bldP spid="51" grpId="0" build="allAtOnce" animBg="1"/>
      <p:bldP spid="52" grpId="0" build="allAtOnce" animBg="1"/>
      <p:bldP spid="53" grpId="0" build="allAtOnce" animBg="1"/>
      <p:bldP spid="54" grpId="0" build="allAtOnce" animBg="1"/>
      <p:bldP spid="55" grpId="0" build="allAtOnce" animBg="1"/>
      <p:bldP spid="56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84305" y="2117930"/>
            <a:ext cx="9607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Le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produit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de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plusieurs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nombres relatifs est :</a:t>
            </a:r>
          </a:p>
        </p:txBody>
      </p:sp>
      <p:sp>
        <p:nvSpPr>
          <p:cNvPr id="9" name="Rectangle 8"/>
          <p:cNvSpPr/>
          <p:nvPr/>
        </p:nvSpPr>
        <p:spPr>
          <a:xfrm>
            <a:off x="1484305" y="913936"/>
            <a:ext cx="100187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2. Déterminer le signe du produit de plusieurs nombres relatifs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1BEC5A-323B-4EEC-90FE-FF2E85825EB3}"/>
              </a:ext>
            </a:extLst>
          </p:cNvPr>
          <p:cNvSpPr/>
          <p:nvPr/>
        </p:nvSpPr>
        <p:spPr>
          <a:xfrm>
            <a:off x="1484305" y="2637629"/>
            <a:ext cx="9607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positif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lorsque le nombre de facteurs </a:t>
            </a:r>
            <a:r>
              <a:rPr lang="fr-FR" sz="2400" b="1" dirty="0">
                <a:latin typeface="Comic Sans MS" panose="030F0702030302020204" pitchFamily="66" charset="0"/>
              </a:rPr>
              <a:t>négatifs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est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pair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15F7B-6210-4B89-9115-84305DE0F170}"/>
              </a:ext>
            </a:extLst>
          </p:cNvPr>
          <p:cNvSpPr/>
          <p:nvPr/>
        </p:nvSpPr>
        <p:spPr>
          <a:xfrm>
            <a:off x="1484305" y="3157328"/>
            <a:ext cx="9607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négatif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lorsque le nombre de facteurs </a:t>
            </a:r>
            <a:r>
              <a:rPr lang="fr-FR" sz="2400" b="1" dirty="0">
                <a:latin typeface="Comic Sans MS" panose="030F0702030302020204" pitchFamily="66" charset="0"/>
              </a:rPr>
              <a:t>négatifs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est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impair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09254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 – Quotient de nombres relatifs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1484305" y="2574321"/>
                <a:ext cx="10018716" cy="10545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Le </a:t>
                </a:r>
                <a:r>
                  <a:rPr lang="fr-FR" sz="2400" b="1" dirty="0">
                    <a:solidFill>
                      <a:schemeClr val="accent1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quotient</a:t>
                </a:r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d’un nombre relatif </a:t>
                </a:r>
                <a14:m>
                  <m:oMath xmlns:m="http://schemas.openxmlformats.org/officeDocument/2006/math">
                    <m:r>
                      <a:rPr lang="fr-FR" sz="32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par un nombre relatif </a:t>
                </a:r>
                <a14:m>
                  <m:oMath xmlns:m="http://schemas.openxmlformats.org/officeDocument/2006/math">
                    <m:r>
                      <a:rPr lang="fr-FR" sz="3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fr-FR" sz="2400" b="1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fr-FR" sz="2400" b="1" u="sng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différent de 0</a:t>
                </a:r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, est le nombre par lequel il faut multiplier </a:t>
                </a:r>
                <a14:m>
                  <m:oMath xmlns:m="http://schemas.openxmlformats.org/officeDocument/2006/math">
                    <m:r>
                      <a:rPr lang="fr-FR" sz="32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pour obtenir </a:t>
                </a:r>
                <a14:m>
                  <m:oMath xmlns:m="http://schemas.openxmlformats.org/officeDocument/2006/math">
                    <m:r>
                      <a:rPr lang="fr-FR" sz="32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.</a:t>
                </a:r>
                <a:endParaRPr lang="fr-FR" sz="32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5" y="2574321"/>
                <a:ext cx="10018716" cy="1054519"/>
              </a:xfrm>
              <a:prstGeom prst="rect">
                <a:avLst/>
              </a:prstGeom>
              <a:blipFill>
                <a:blip r:embed="rId2"/>
                <a:stretch>
                  <a:fillRect l="-912" r="-912" b="-1156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/>
          <p:cNvSpPr/>
          <p:nvPr/>
        </p:nvSpPr>
        <p:spPr>
          <a:xfrm>
            <a:off x="1484305" y="1697704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1. Connaître la notion de quotient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3915346-5FCA-47C9-BB00-EC2C6DB2A481}"/>
                  </a:ext>
                </a:extLst>
              </p:cNvPr>
              <p:cNvSpPr/>
              <p:nvPr/>
            </p:nvSpPr>
            <p:spPr>
              <a:xfrm>
                <a:off x="1484305" y="3751518"/>
                <a:ext cx="10018716" cy="9132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On le note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0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0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fr-FR" sz="4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</m:oMath>
                </a14:m>
                <a:endParaRPr lang="fr-FR" sz="32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3915346-5FCA-47C9-BB00-EC2C6DB2A4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5" y="3751518"/>
                <a:ext cx="10018716" cy="913263"/>
              </a:xfrm>
              <a:prstGeom prst="rect">
                <a:avLst/>
              </a:prstGeom>
              <a:blipFill>
                <a:blip r:embed="rId3"/>
                <a:stretch>
                  <a:fillRect l="-91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F125278-1EAA-442A-ACFB-223B5A8E56B7}"/>
                  </a:ext>
                </a:extLst>
              </p:cNvPr>
              <p:cNvSpPr/>
              <p:nvPr/>
            </p:nvSpPr>
            <p:spPr>
              <a:xfrm>
                <a:off x="1484305" y="4831268"/>
                <a:ext cx="10018716" cy="5734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Ainsi, </a:t>
                </a:r>
                <a14:m>
                  <m:oMath xmlns:m="http://schemas.openxmlformats.org/officeDocument/2006/math">
                    <m:r>
                      <a:rPr lang="fr-FR" sz="32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32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étant deux nombres relatifs, avec </a:t>
                </a:r>
                <a14:m>
                  <m:oMath xmlns:m="http://schemas.openxmlformats.org/officeDocument/2006/math">
                    <m:r>
                      <a:rPr lang="fr-FR" sz="32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r>
                      <a:rPr lang="fr-FR" sz="3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fr-FR" sz="3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, </a:t>
                </a:r>
              </a:p>
            </p:txBody>
          </p:sp>
        </mc:Choice>
        <mc:Fallback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F125278-1EAA-442A-ACFB-223B5A8E56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5" y="4831268"/>
                <a:ext cx="10018716" cy="573427"/>
              </a:xfrm>
              <a:prstGeom prst="rect">
                <a:avLst/>
              </a:prstGeom>
              <a:blipFill>
                <a:blip r:embed="rId4"/>
                <a:stretch>
                  <a:fillRect l="-912" b="-2127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B749D55-A985-4D2F-B342-EA96D75E6FBC}"/>
                  </a:ext>
                </a:extLst>
              </p:cNvPr>
              <p:cNvSpPr/>
              <p:nvPr/>
            </p:nvSpPr>
            <p:spPr>
              <a:xfrm>
                <a:off x="5361511" y="5560479"/>
                <a:ext cx="2034531" cy="9427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fr-FR" sz="3200" b="1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fr-FR" sz="3200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fr-FR" sz="32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  <m:r>
                        <a:rPr lang="fr-FR" sz="3200" b="1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3200" b="1" i="1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AB749D55-A985-4D2F-B342-EA96D75E6F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1511" y="5560479"/>
                <a:ext cx="2034531" cy="94275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40074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0" grpId="0"/>
      <p:bldP spid="20" grpId="0" animBg="1"/>
      <p:bldP spid="21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rgbClr val="002060"/>
                </a:solidFill>
              </a:rPr>
              <a:pPr/>
              <a:t>6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26347" y="871163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Exemples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1F32151F-8804-4D13-B3FF-2D725488EB07}"/>
                  </a:ext>
                </a:extLst>
              </p:cNvPr>
              <p:cNvSpPr/>
              <p:nvPr/>
            </p:nvSpPr>
            <p:spPr>
              <a:xfrm>
                <a:off x="1526347" y="1709977"/>
                <a:ext cx="9607763" cy="616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fr-FR" sz="24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28</m:t>
                        </m:r>
                      </m:num>
                      <m:den>
                        <m:r>
                          <a:rPr lang="fr-FR" sz="24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est le quotient de 28 par 5.</a:t>
                </a:r>
                <a:endParaRPr lang="fr-FR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="" xmlns:a16="http://schemas.microsoft.com/office/drawing/2014/main" id="{1F32151F-8804-4D13-B3FF-2D725488EB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347" y="1709977"/>
                <a:ext cx="9607763" cy="616964"/>
              </a:xfrm>
              <a:prstGeom prst="rect">
                <a:avLst/>
              </a:prstGeom>
              <a:blipFill>
                <a:blip r:embed="rId2"/>
                <a:stretch>
                  <a:fillRect b="-990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4147CF97-D08C-4A37-9C85-EA28221E5FEE}"/>
                  </a:ext>
                </a:extLst>
              </p:cNvPr>
              <p:cNvSpPr/>
              <p:nvPr/>
            </p:nvSpPr>
            <p:spPr>
              <a:xfrm>
                <a:off x="1526346" y="3308622"/>
                <a:ext cx="9607763" cy="616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fr-FR" sz="24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fr-FR" sz="24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est le quotient de 7 par 2.</a:t>
                </a:r>
                <a:endParaRPr lang="fr-FR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="" xmlns:a16="http://schemas.microsoft.com/office/drawing/2014/main" id="{4147CF97-D08C-4A37-9C85-EA28221E5F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346" y="3308622"/>
                <a:ext cx="9607763" cy="616964"/>
              </a:xfrm>
              <a:prstGeom prst="rect">
                <a:avLst/>
              </a:prstGeom>
              <a:blipFill>
                <a:blip r:embed="rId3"/>
                <a:stretch>
                  <a:fillRect b="-891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>
            <a:extLst>
              <a:ext uri="{FF2B5EF4-FFF2-40B4-BE49-F238E27FC236}">
                <a16:creationId xmlns:a16="http://schemas.microsoft.com/office/drawing/2014/main" id="{96D725F8-3E84-46D2-BB63-99393D523153}"/>
              </a:ext>
            </a:extLst>
          </p:cNvPr>
          <p:cNvSpPr/>
          <p:nvPr/>
        </p:nvSpPr>
        <p:spPr>
          <a:xfrm>
            <a:off x="1526346" y="2395608"/>
            <a:ext cx="9607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C’est le nombre qui, multiplié par 5 donne 28.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206D9B4-5671-45E3-A0C3-E84F7AD82996}"/>
              </a:ext>
            </a:extLst>
          </p:cNvPr>
          <p:cNvSpPr/>
          <p:nvPr/>
        </p:nvSpPr>
        <p:spPr>
          <a:xfrm>
            <a:off x="1526346" y="3994253"/>
            <a:ext cx="9607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C’est le nombre qui, multiplié par 2 donne 7.</a:t>
            </a:r>
            <a:endParaRPr lang="fr-F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9725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84305" y="2276957"/>
            <a:ext cx="9607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Le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quotient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de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deux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nombres relatifs est :</a:t>
            </a:r>
          </a:p>
        </p:txBody>
      </p:sp>
      <p:sp>
        <p:nvSpPr>
          <p:cNvPr id="9" name="Rectangle 8"/>
          <p:cNvSpPr/>
          <p:nvPr/>
        </p:nvSpPr>
        <p:spPr>
          <a:xfrm>
            <a:off x="1484305" y="913936"/>
            <a:ext cx="100187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2. Déterminer le signe du quotient de deux nombres relatifs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999D8D-6917-4BE9-B308-90FF4B54A7B9}"/>
              </a:ext>
            </a:extLst>
          </p:cNvPr>
          <p:cNvSpPr/>
          <p:nvPr/>
        </p:nvSpPr>
        <p:spPr>
          <a:xfrm>
            <a:off x="1484304" y="2816921"/>
            <a:ext cx="9607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positif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si les deux nombres ont le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même signe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32A238-3354-47DD-A591-9D8B9C32905C}"/>
              </a:ext>
            </a:extLst>
          </p:cNvPr>
          <p:cNvSpPr/>
          <p:nvPr/>
        </p:nvSpPr>
        <p:spPr>
          <a:xfrm>
            <a:off x="1484304" y="3336620"/>
            <a:ext cx="9607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négatif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si les deux nombres sont de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signes contraires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04283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rgbClr val="002060"/>
                </a:solidFill>
              </a:rPr>
              <a:pPr/>
              <a:t>8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26347" y="871163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Exemples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1F32151F-8804-4D13-B3FF-2D725488EB07}"/>
                  </a:ext>
                </a:extLst>
              </p:cNvPr>
              <p:cNvSpPr/>
              <p:nvPr/>
            </p:nvSpPr>
            <p:spPr>
              <a:xfrm>
                <a:off x="1526348" y="1709977"/>
                <a:ext cx="2330036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4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24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−15</m:t>
                          </m:r>
                        </m:den>
                      </m:f>
                      <m:r>
                        <a:rPr lang="fr-FR" sz="2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="" xmlns:a16="http://schemas.microsoft.com/office/drawing/2014/main" id="{1F32151F-8804-4D13-B3FF-2D725488EB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348" y="1709977"/>
                <a:ext cx="2330036" cy="7861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18A8203-BFCF-4CD0-BA68-7161F445C42E}"/>
                  </a:ext>
                </a:extLst>
              </p:cNvPr>
              <p:cNvSpPr/>
              <p:nvPr/>
            </p:nvSpPr>
            <p:spPr>
              <a:xfrm>
                <a:off x="6535705" y="3178103"/>
                <a:ext cx="2330036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4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−15</m:t>
                          </m:r>
                        </m:den>
                      </m:f>
                      <m:r>
                        <a:rPr lang="fr-FR" sz="2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="" xmlns:a16="http://schemas.microsoft.com/office/drawing/2014/main" id="{018A8203-BFCF-4CD0-BA68-7161F445C4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5705" y="3178103"/>
                <a:ext cx="2330036" cy="7861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D203C9B-C51D-431E-8DE5-6B467D38C90A}"/>
                  </a:ext>
                </a:extLst>
              </p:cNvPr>
              <p:cNvSpPr/>
              <p:nvPr/>
            </p:nvSpPr>
            <p:spPr>
              <a:xfrm>
                <a:off x="1526348" y="3178103"/>
                <a:ext cx="2330036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4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24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fr-FR" sz="2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="" xmlns:a16="http://schemas.microsoft.com/office/drawing/2014/main" id="{DD203C9B-C51D-431E-8DE5-6B467D38C9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348" y="3178103"/>
                <a:ext cx="2330036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B4121B45-BA5A-4A33-A23B-BE3D1645B7F6}"/>
                  </a:ext>
                </a:extLst>
              </p:cNvPr>
              <p:cNvSpPr/>
              <p:nvPr/>
            </p:nvSpPr>
            <p:spPr>
              <a:xfrm>
                <a:off x="6535705" y="1709976"/>
                <a:ext cx="2330036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4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fr-FR" sz="2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fr-FR" sz="24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="" xmlns:a16="http://schemas.microsoft.com/office/drawing/2014/main" id="{B4121B45-BA5A-4A33-A23B-BE3D1645B7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5705" y="1709976"/>
                <a:ext cx="2330036" cy="7861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18782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666109-7896-413E-8B5E-161B94695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142461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17E10A6-3F46-4812-B14F-757C17795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D7F246AC-B2EF-4D78-846D-71B8980FCA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8226" y="2438399"/>
            <a:ext cx="6310881" cy="3780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0764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8013</TotalTime>
  <Words>326</Words>
  <Application>Microsoft Office PowerPoint</Application>
  <PresentationFormat>Grand écran</PresentationFormat>
  <Paragraphs>53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 Math</vt:lpstr>
      <vt:lpstr>Comic Sans MS</vt:lpstr>
      <vt:lpstr>Corbel</vt:lpstr>
      <vt:lpstr>Parallaxe</vt:lpstr>
      <vt:lpstr>Chapitre 1 :  Les nombres relatifs</vt:lpstr>
      <vt:lpstr>I – Produit de nombres relatifs</vt:lpstr>
      <vt:lpstr>Présentation PowerPoint</vt:lpstr>
      <vt:lpstr>Présentation PowerPoint</vt:lpstr>
      <vt:lpstr>II – Quotient de nombres relatifs</vt:lpstr>
      <vt:lpstr>Présentation PowerPoint</vt:lpstr>
      <vt:lpstr>Présentation PowerPoint</vt:lpstr>
      <vt:lpstr>Présentation PowerPoint</vt:lpstr>
      <vt:lpstr>Exercices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9 : Les fonctions (2)</dc:title>
  <dc:creator>Megane Felt</dc:creator>
  <cp:lastModifiedBy>Mégane FELT</cp:lastModifiedBy>
  <cp:revision>448</cp:revision>
  <dcterms:created xsi:type="dcterms:W3CDTF">2016-09-03T15:57:04Z</dcterms:created>
  <dcterms:modified xsi:type="dcterms:W3CDTF">2019-08-25T18:48:43Z</dcterms:modified>
</cp:coreProperties>
</file>