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93" r:id="rId3"/>
    <p:sldId id="450" r:id="rId4"/>
    <p:sldId id="406" r:id="rId5"/>
    <p:sldId id="441" r:id="rId6"/>
    <p:sldId id="449" r:id="rId7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630" autoAdjust="0"/>
    <p:restoredTop sz="94280" autoAdjust="0"/>
  </p:normalViewPr>
  <p:slideViewPr>
    <p:cSldViewPr snapToGrid="0">
      <p:cViewPr varScale="1">
        <p:scale>
          <a:sx n="91" d="100"/>
          <a:sy n="91" d="100"/>
        </p:scale>
        <p:origin x="-7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Solides et volumes</a:t>
            </a:r>
            <a:endParaRPr lang="fr-F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3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Les </a:t>
            </a:r>
            <a:r>
              <a:rPr lang="fr-FR" dirty="0" smtClean="0">
                <a:latin typeface="Comic Sans MS" panose="030F0702030302020204" pitchFamily="66" charset="0"/>
              </a:rPr>
              <a:t>solides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A51440B2-880D-4F8E-9CF6-D14719340E9E}"/>
              </a:ext>
            </a:extLst>
          </p:cNvPr>
          <p:cNvSpPr/>
          <p:nvPr/>
        </p:nvSpPr>
        <p:spPr>
          <a:xfrm>
            <a:off x="1547368" y="1913896"/>
            <a:ext cx="100140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Un 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solide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est un objet en 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trois dimensions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, c’est-à-dire qu’il occupe un 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volume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dans l’espace.</a:t>
            </a:r>
            <a:endParaRPr lang="fr-FR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965C917-D2DF-4FBE-92EE-7214D4CC61BF}"/>
              </a:ext>
            </a:extLst>
          </p:cNvPr>
          <p:cNvSpPr/>
          <p:nvPr/>
        </p:nvSpPr>
        <p:spPr>
          <a:xfrm>
            <a:off x="1515837" y="140244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Définitions 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51440B2-880D-4F8E-9CF6-D14719340E9E}"/>
              </a:ext>
            </a:extLst>
          </p:cNvPr>
          <p:cNvSpPr/>
          <p:nvPr/>
        </p:nvSpPr>
        <p:spPr>
          <a:xfrm>
            <a:off x="1584154" y="3758462"/>
            <a:ext cx="57665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1 : Cône</a:t>
            </a:r>
          </a:p>
          <a:p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2 : Cube</a:t>
            </a:r>
          </a:p>
          <a:p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3 : Sphère</a:t>
            </a:r>
          </a:p>
          <a:p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4 : Cylindre</a:t>
            </a:r>
          </a:p>
          <a:p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5 : Pavé droit</a:t>
            </a:r>
          </a:p>
          <a:p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6 : Pyramide</a:t>
            </a:r>
          </a:p>
          <a:p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7 : Prisme droit</a:t>
            </a:r>
            <a:endParaRPr lang="fr-FR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965C917-D2DF-4FBE-92EE-7214D4CC61BF}"/>
              </a:ext>
            </a:extLst>
          </p:cNvPr>
          <p:cNvSpPr/>
          <p:nvPr/>
        </p:nvSpPr>
        <p:spPr>
          <a:xfrm>
            <a:off x="1584154" y="32032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  <a:r>
              <a:rPr lang="fr-F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Voici différents solides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26" name="Group 26"/>
          <p:cNvGrpSpPr>
            <a:grpSpLocks/>
          </p:cNvGrpSpPr>
          <p:nvPr/>
        </p:nvGrpSpPr>
        <p:grpSpPr bwMode="auto">
          <a:xfrm>
            <a:off x="7070094" y="3157429"/>
            <a:ext cx="3492803" cy="3085716"/>
            <a:chOff x="573" y="0"/>
            <a:chExt cx="23811" cy="22669"/>
          </a:xfrm>
        </p:grpSpPr>
        <p:pic>
          <p:nvPicPr>
            <p:cNvPr id="3" name="Picture 2" descr="Afficher l'image d'origine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" y="190"/>
              <a:ext cx="22479" cy="22479"/>
            </a:xfrm>
            <a:prstGeom prst="rect">
              <a:avLst/>
            </a:prstGeom>
            <a:noFill/>
          </p:spPr>
        </p:pic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573" y="1846"/>
              <a:ext cx="4381" cy="295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1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omic Sans MS" pitchFamily="66" charset="0"/>
                  <a:cs typeface="Arial" pitchFamily="34" charset="0"/>
                </a:rPr>
                <a:t>(1)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0668" y="7143"/>
              <a:ext cx="4381" cy="295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1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omic Sans MS" pitchFamily="66" charset="0"/>
                  <a:cs typeface="Arial" pitchFamily="34" charset="0"/>
                </a:rPr>
                <a:t>(2)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5906" y="0"/>
              <a:ext cx="4382" cy="295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1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omic Sans MS" pitchFamily="66" charset="0"/>
                  <a:cs typeface="Arial" pitchFamily="34" charset="0"/>
                </a:rPr>
                <a:t>(3)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190" y="11049"/>
              <a:ext cx="4382" cy="295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1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omic Sans MS" pitchFamily="66" charset="0"/>
                  <a:cs typeface="Arial" pitchFamily="34" charset="0"/>
                </a:rPr>
                <a:t>(4)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0002" y="13239"/>
              <a:ext cx="4382" cy="295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1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omic Sans MS" pitchFamily="66" charset="0"/>
                  <a:cs typeface="Arial" pitchFamily="34" charset="0"/>
                </a:rPr>
                <a:t>(5)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619" y="17049"/>
              <a:ext cx="4381" cy="295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1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omic Sans MS" pitchFamily="66" charset="0"/>
                  <a:cs typeface="Arial" pitchFamily="34" charset="0"/>
                </a:rPr>
                <a:t>(6)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13335" y="15621"/>
              <a:ext cx="4381" cy="295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1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omic Sans MS" pitchFamily="66" charset="0"/>
                  <a:cs typeface="Arial" pitchFamily="34" charset="0"/>
                </a:rPr>
                <a:t>(7)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28109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II </a:t>
            </a:r>
            <a:r>
              <a:rPr lang="fr-FR" dirty="0">
                <a:latin typeface="Comic Sans MS" panose="030F0702030302020204" pitchFamily="66" charset="0"/>
              </a:rPr>
              <a:t>– Les pyramides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A51440B2-880D-4F8E-9CF6-D14719340E9E}"/>
              </a:ext>
            </a:extLst>
          </p:cNvPr>
          <p:cNvSpPr/>
          <p:nvPr/>
        </p:nvSpPr>
        <p:spPr>
          <a:xfrm>
            <a:off x="1526347" y="2514690"/>
            <a:ext cx="5766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latin typeface="Comic Sans MS" panose="030F0702030302020204" pitchFamily="66" charset="0"/>
              </a:rPr>
              <a:t>base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d’une pyramide est un </a:t>
            </a:r>
            <a:r>
              <a:rPr lang="fr-FR" sz="2400" b="1" dirty="0">
                <a:latin typeface="Comic Sans MS" panose="030F0702030302020204" pitchFamily="66" charset="0"/>
              </a:rPr>
              <a:t>polygone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et toutes les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faces latérales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sont des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triangles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965C917-D2DF-4FBE-92EE-7214D4CC61BF}"/>
              </a:ext>
            </a:extLst>
          </p:cNvPr>
          <p:cNvSpPr/>
          <p:nvPr/>
        </p:nvSpPr>
        <p:spPr>
          <a:xfrm>
            <a:off x="1526347" y="174928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Définitions 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F3C278E8-3E23-4378-8076-B818E71FCBC7}"/>
              </a:ext>
            </a:extLst>
          </p:cNvPr>
          <p:cNvSpPr/>
          <p:nvPr/>
        </p:nvSpPr>
        <p:spPr>
          <a:xfrm>
            <a:off x="1526347" y="3963548"/>
            <a:ext cx="5521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Les faces latérales ont un point en commun, 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sommet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de la pyramide.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0842173-75C8-4C7B-9CB0-BBC86F1276D4}"/>
              </a:ext>
            </a:extLst>
          </p:cNvPr>
          <p:cNvSpPr/>
          <p:nvPr/>
        </p:nvSpPr>
        <p:spPr>
          <a:xfrm>
            <a:off x="1526347" y="5034634"/>
            <a:ext cx="5521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hauteur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d’une pyramide est le segment perpendiculaire à la base issu du sommet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8883392F-53F6-4701-BAE6-C0EE7D120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898" y="2575880"/>
            <a:ext cx="4607624" cy="34454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8109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III – </a:t>
            </a:r>
            <a:r>
              <a:rPr lang="fr-FR" dirty="0">
                <a:latin typeface="Comic Sans MS" panose="030F0702030302020204" pitchFamily="66" charset="0"/>
              </a:rPr>
              <a:t>Le cône de révolution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04F875D-D9FB-4EDE-9C24-3241DAAE78D5}"/>
              </a:ext>
            </a:extLst>
          </p:cNvPr>
          <p:cNvSpPr/>
          <p:nvPr/>
        </p:nvSpPr>
        <p:spPr>
          <a:xfrm>
            <a:off x="1526347" y="2514690"/>
            <a:ext cx="6142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latin typeface="Comic Sans MS" panose="030F0702030302020204" pitchFamily="66" charset="0"/>
              </a:rPr>
              <a:t>base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d’un cône de révolution est un </a:t>
            </a:r>
            <a:r>
              <a:rPr lang="fr-FR" sz="2400" b="1" dirty="0">
                <a:latin typeface="Comic Sans MS" panose="030F0702030302020204" pitchFamily="66" charset="0"/>
              </a:rPr>
              <a:t>disque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A04C418-8CF4-4D89-B942-8ED52DAF43DA}"/>
              </a:ext>
            </a:extLst>
          </p:cNvPr>
          <p:cNvSpPr/>
          <p:nvPr/>
        </p:nvSpPr>
        <p:spPr>
          <a:xfrm>
            <a:off x="1526347" y="174928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Définitions 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BC4F1AC-CFDF-4AB6-A7C2-1ADAB1A7322C}"/>
              </a:ext>
            </a:extLst>
          </p:cNvPr>
          <p:cNvSpPr/>
          <p:nvPr/>
        </p:nvSpPr>
        <p:spPr>
          <a:xfrm>
            <a:off x="1526347" y="3359163"/>
            <a:ext cx="5941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surface latérale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conique possède un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sommet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4D66825A-C389-4CD0-9859-ECD11E24DC9C}"/>
              </a:ext>
            </a:extLst>
          </p:cNvPr>
          <p:cNvSpPr/>
          <p:nvPr/>
        </p:nvSpPr>
        <p:spPr>
          <a:xfrm>
            <a:off x="1526347" y="5034634"/>
            <a:ext cx="5521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hauteur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d’un cône de révolution est le segment perpendiculaire à la base issu du sommet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C314EB35-94D3-4F70-BE26-30E96A2EA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144" y="2007806"/>
            <a:ext cx="4327194" cy="414007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9CF3DD85-0D25-41DF-A8BE-9D9D1E674923}"/>
              </a:ext>
            </a:extLst>
          </p:cNvPr>
          <p:cNvSpPr/>
          <p:nvPr/>
        </p:nvSpPr>
        <p:spPr>
          <a:xfrm>
            <a:off x="1526347" y="4190160"/>
            <a:ext cx="5941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rayon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d’un cône de révolution est le rayon de sa base.</a:t>
            </a:r>
          </a:p>
        </p:txBody>
      </p:sp>
    </p:spTree>
    <p:extLst>
      <p:ext uri="{BB962C8B-B14F-4D97-AF65-F5344CB8AC3E}">
        <p14:creationId xmlns="" xmlns:p14="http://schemas.microsoft.com/office/powerpoint/2010/main" val="4164007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IV </a:t>
            </a:r>
            <a:r>
              <a:rPr lang="fr-FR" dirty="0">
                <a:latin typeface="Comic Sans MS" panose="030F0702030302020204" pitchFamily="66" charset="0"/>
              </a:rPr>
              <a:t>– </a:t>
            </a:r>
            <a:r>
              <a:rPr lang="fr-FR" dirty="0" smtClean="0">
                <a:latin typeface="Comic Sans MS" panose="030F0702030302020204" pitchFamily="66" charset="0"/>
              </a:rPr>
              <a:t>Calculer le volume </a:t>
            </a:r>
            <a:r>
              <a:rPr lang="fr-FR" dirty="0">
                <a:latin typeface="Comic Sans MS" panose="030F0702030302020204" pitchFamily="66" charset="0"/>
              </a:rPr>
              <a:t>d’une pyramide et d’un cône de révolution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3679" y="257432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volume d’une pyramide ou d’un cône de révolution est égal à l’aire de sa base multipliée par sa hauteur, le tout divisé par 3 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3DC6B5B-5868-40E5-BE0A-8CC89359F48C}"/>
              </a:ext>
            </a:extLst>
          </p:cNvPr>
          <p:cNvSpPr/>
          <p:nvPr/>
        </p:nvSpPr>
        <p:spPr>
          <a:xfrm>
            <a:off x="1353679" y="180078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3D60AEF-878D-4969-9BBA-FE32A24D5529}"/>
                  </a:ext>
                </a:extLst>
              </p:cNvPr>
              <p:cNvSpPr/>
              <p:nvPr/>
            </p:nvSpPr>
            <p:spPr>
              <a:xfrm>
                <a:off x="1336938" y="3480132"/>
                <a:ext cx="10724435" cy="57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En appelant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l’aire de la base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la hauteur, on a :</a:t>
                </a:r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3D60AEF-878D-4969-9BBA-FE32A24D55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938" y="3480132"/>
                <a:ext cx="10724435" cy="573427"/>
              </a:xfrm>
              <a:prstGeom prst="rect">
                <a:avLst/>
              </a:prstGeom>
              <a:blipFill>
                <a:blip r:embed="rId2"/>
                <a:stretch>
                  <a:fillRect l="-852" b="-212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785FAE-CFC4-4DE1-9B33-138460340D1E}"/>
                  </a:ext>
                </a:extLst>
              </p:cNvPr>
              <p:cNvSpPr/>
              <p:nvPr/>
            </p:nvSpPr>
            <p:spPr>
              <a:xfrm>
                <a:off x="5306979" y="4358307"/>
                <a:ext cx="2098651" cy="102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fr-FR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8785FAE-CFC4-4DE1-9B33-138460340D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979" y="4358307"/>
                <a:ext cx="2098651" cy="10277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54393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6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0513134-03C3-4F9C-A1AB-900A3290227E}"/>
              </a:ext>
            </a:extLst>
          </p:cNvPr>
          <p:cNvSpPr/>
          <p:nvPr/>
        </p:nvSpPr>
        <p:spPr>
          <a:xfrm>
            <a:off x="1526347" y="1520703"/>
            <a:ext cx="10724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Pour une pyramide à base carrée :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E1BACD4-59C4-4FEE-8AB0-AD6804386A78}"/>
                  </a:ext>
                </a:extLst>
              </p:cNvPr>
              <p:cNvSpPr/>
              <p:nvPr/>
            </p:nvSpPr>
            <p:spPr>
              <a:xfrm>
                <a:off x="5082730" y="2755018"/>
                <a:ext cx="2205476" cy="1093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32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3200" b="1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fr-FR" sz="3200" b="1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1BACD4-59C4-4FEE-8AB0-AD6804386A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730" y="2755018"/>
                <a:ext cx="2205476" cy="10930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FD9D82D-B973-40A7-B5CE-805842D3E076}"/>
              </a:ext>
            </a:extLst>
          </p:cNvPr>
          <p:cNvSpPr/>
          <p:nvPr/>
        </p:nvSpPr>
        <p:spPr>
          <a:xfrm>
            <a:off x="1526347" y="2170243"/>
            <a:ext cx="10724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L’aire de la base est :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5C593B6-06FB-4A96-B5C8-F439C6018CCC}"/>
                  </a:ext>
                </a:extLst>
              </p:cNvPr>
              <p:cNvSpPr/>
              <p:nvPr/>
            </p:nvSpPr>
            <p:spPr>
              <a:xfrm>
                <a:off x="4902123" y="2082566"/>
                <a:ext cx="198644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5C593B6-06FB-4A96-B5C8-F439C6018C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123" y="2082566"/>
                <a:ext cx="198644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162A0B2-7E1F-4658-AB29-B923A241CD61}"/>
              </a:ext>
            </a:extLst>
          </p:cNvPr>
          <p:cNvSpPr/>
          <p:nvPr/>
        </p:nvSpPr>
        <p:spPr>
          <a:xfrm>
            <a:off x="1526347" y="3038043"/>
            <a:ext cx="10724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volume est donc :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D289B6A-215A-4FCC-B29D-6D5BE4C133A3}"/>
              </a:ext>
            </a:extLst>
          </p:cNvPr>
          <p:cNvSpPr/>
          <p:nvPr/>
        </p:nvSpPr>
        <p:spPr>
          <a:xfrm>
            <a:off x="1526347" y="4141183"/>
            <a:ext cx="10724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Pour un cône de révolution :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1AD2110-0DE6-4EAA-A0A8-5E9D65E2281B}"/>
              </a:ext>
            </a:extLst>
          </p:cNvPr>
          <p:cNvSpPr/>
          <p:nvPr/>
        </p:nvSpPr>
        <p:spPr>
          <a:xfrm>
            <a:off x="1526347" y="4790723"/>
            <a:ext cx="10724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L’aire de la base est :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461CAD-6EEF-4290-AED4-8FAE9B0982D6}"/>
              </a:ext>
            </a:extLst>
          </p:cNvPr>
          <p:cNvSpPr/>
          <p:nvPr/>
        </p:nvSpPr>
        <p:spPr>
          <a:xfrm>
            <a:off x="1526347" y="5658523"/>
            <a:ext cx="10724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volume est donc :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A3F7E84-33BA-4453-90D6-ED36CE50C887}"/>
                  </a:ext>
                </a:extLst>
              </p:cNvPr>
              <p:cNvSpPr/>
              <p:nvPr/>
            </p:nvSpPr>
            <p:spPr>
              <a:xfrm>
                <a:off x="5082730" y="5342828"/>
                <a:ext cx="2976136" cy="1093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fr-FR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fr-FR" sz="32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3200" b="1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fr-FR" sz="3200" b="1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A3F7E84-33BA-4453-90D6-ED36CE50C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730" y="5342828"/>
                <a:ext cx="2976136" cy="10930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47F5F0B-CC76-499A-93DD-4EB734B0E052}"/>
                  </a:ext>
                </a:extLst>
              </p:cNvPr>
              <p:cNvSpPr/>
              <p:nvPr/>
            </p:nvSpPr>
            <p:spPr>
              <a:xfrm>
                <a:off x="4902123" y="4670376"/>
                <a:ext cx="2258375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fr-FR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47F5F0B-CC76-499A-93DD-4EB734B0E0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123" y="4670376"/>
                <a:ext cx="2258375" cy="5959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553189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2" grpId="0" animBg="1"/>
      <p:bldP spid="10" grpId="0"/>
      <p:bldP spid="11" grpId="0"/>
      <p:bldP spid="12" grpId="0"/>
      <p:bldP spid="13" grpId="0"/>
      <p:bldP spid="15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8409</TotalTime>
  <Words>246</Words>
  <Application>Microsoft Office PowerPoint</Application>
  <PresentationFormat>Personnalisé</PresentationFormat>
  <Paragraphs>54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Parallaxe</vt:lpstr>
      <vt:lpstr>Chapitre 7 :  Solides et volumes</vt:lpstr>
      <vt:lpstr>I – Les solides</vt:lpstr>
      <vt:lpstr>II – Les pyramides</vt:lpstr>
      <vt:lpstr>III – Le cône de révolution</vt:lpstr>
      <vt:lpstr>IV – Calculer le volume d’une pyramide et d’un cône de révolution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 : Nombres en écriture fractionnaire</dc:title>
  <dc:creator>Megane Felt</dc:creator>
  <cp:lastModifiedBy>admin profil</cp:lastModifiedBy>
  <cp:revision>492</cp:revision>
  <dcterms:created xsi:type="dcterms:W3CDTF">2016-09-03T15:57:04Z</dcterms:created>
  <dcterms:modified xsi:type="dcterms:W3CDTF">2020-01-29T11:04:18Z</dcterms:modified>
</cp:coreProperties>
</file>